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0000"/>
    <a:srgbClr val="FFCC00"/>
    <a:srgbClr val="FFFF66"/>
    <a:srgbClr val="FFCC66"/>
    <a:srgbClr val="CCCCFF"/>
    <a:srgbClr val="99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93" autoAdjust="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B269B-F2CA-48A9-8C75-9AB4EF7F69E0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B3BC-1520-4E2F-9AC9-540FBC57D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o-R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Deschiderea zilei- Vera Caeiro si Rui Gato (Portughese National Agency)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Integrating Art Workshop (Comic Strips, Muzica si animatie)( </a:t>
            </a:r>
            <a:r>
              <a:rPr lang="ro-RO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 Koivunen, Eugenia Lopez)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o-R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Workshop si cina pe plaja.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B3BC-1520-4E2F-9AC9-540FBC57DF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83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6C12-1F08-473F-8774-D7F50B56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EE2F3-6CFB-438C-8A09-D03A69B30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D7891-599A-4646-862C-2FF22E59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87A16-5356-4EAD-9836-1A74E57F4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0FFF-AD36-4ADB-A204-0B299A54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228A-A450-4282-B381-723F07A91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E30F-E7ED-4508-A29F-76B6659F5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8320-750F-4EC8-8EA6-79143689F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9B70-C656-4C0D-A3D0-DE265399E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AF78-13F6-4B3B-BD0A-B29AFBCA4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BF728-C0DC-4445-8445-9E540AD26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358F349D-1E04-4B2B-B736-CF8469DC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72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133600"/>
            <a:ext cx="7543800" cy="1676400"/>
          </a:xfrm>
        </p:spPr>
        <p:txBody>
          <a:bodyPr/>
          <a:lstStyle/>
          <a:p>
            <a:pPr algn="r" eaLnBrk="1" hangingPunct="1"/>
            <a:r>
              <a:rPr lang="en-US" sz="2800" b="1" dirty="0" smtClean="0">
                <a:latin typeface="Bookman Old Style" pitchFamily="18" charset="0"/>
              </a:rPr>
              <a:t/>
            </a:r>
            <a:br>
              <a:rPr lang="en-US" sz="2800" b="1" dirty="0" smtClean="0">
                <a:latin typeface="Bookman Old Style" pitchFamily="18" charset="0"/>
              </a:rPr>
            </a:br>
            <a:r>
              <a:rPr lang="en-US" sz="2800" b="1" dirty="0" smtClean="0">
                <a:latin typeface="Bookman Old Style" pitchFamily="18" charset="0"/>
              </a:rPr>
              <a:t/>
            </a:r>
            <a:br>
              <a:rPr lang="en-US" sz="2800" b="1" dirty="0" smtClean="0">
                <a:latin typeface="Bookman Old Style" pitchFamily="18" charset="0"/>
              </a:rPr>
            </a:br>
            <a:r>
              <a:rPr lang="en-US" sz="2800" b="1" dirty="0" smtClean="0">
                <a:latin typeface="Bookman Old Style" pitchFamily="18" charset="0"/>
              </a:rPr>
              <a:t/>
            </a:r>
            <a:br>
              <a:rPr lang="en-US" sz="2800" b="1" dirty="0" smtClean="0">
                <a:latin typeface="Bookman Old Style" pitchFamily="18" charset="0"/>
              </a:rPr>
            </a:br>
            <a:r>
              <a:rPr lang="en-US" sz="2800" b="1" dirty="0" smtClean="0">
                <a:latin typeface="Bookman Old Style" pitchFamily="18" charset="0"/>
              </a:rPr>
              <a:t> </a:t>
            </a:r>
            <a:br>
              <a:rPr lang="en-US" sz="2800" b="1" dirty="0" smtClean="0">
                <a:latin typeface="Bookman Old Style" pitchFamily="18" charset="0"/>
              </a:rPr>
            </a:br>
            <a:r>
              <a:rPr lang="en-US" sz="2800" b="1" dirty="0" smtClean="0">
                <a:latin typeface="Bookman Old Style" pitchFamily="18" charset="0"/>
              </a:rPr>
              <a:t>       </a:t>
            </a:r>
            <a:r>
              <a:rPr lang="ro-RO" sz="2800" b="1" dirty="0" smtClean="0"/>
              <a:t>Action Methods Improving  Motivation and Quality in the Learning Environments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latin typeface="Bookman Old Style" pitchFamily="18" charset="0"/>
              </a:rPr>
              <a:t>     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486400"/>
            <a:ext cx="52578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000" dirty="0" err="1" smtClean="0"/>
              <a:t>Beneficiar</a:t>
            </a:r>
            <a:r>
              <a:rPr lang="en-GB" sz="2000" dirty="0" smtClean="0"/>
              <a:t>: </a:t>
            </a:r>
            <a:r>
              <a:rPr lang="en-GB" sz="2000" dirty="0" err="1" smtClean="0"/>
              <a:t>prof</a:t>
            </a:r>
            <a:r>
              <a:rPr lang="en-GB" sz="2000" dirty="0" smtClean="0"/>
              <a:t>. </a:t>
            </a:r>
            <a:r>
              <a:rPr lang="en-GB" sz="2000" dirty="0" err="1" smtClean="0"/>
              <a:t>Vladut</a:t>
            </a:r>
            <a:r>
              <a:rPr lang="en-GB" sz="2000" dirty="0" smtClean="0"/>
              <a:t> </a:t>
            </a:r>
            <a:r>
              <a:rPr lang="en-GB" sz="2000" dirty="0" err="1" smtClean="0"/>
              <a:t>Lacramioara</a:t>
            </a:r>
            <a:endParaRPr lang="en-GB" sz="20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GB" sz="2000" dirty="0" err="1" smtClean="0"/>
              <a:t>Locatie</a:t>
            </a:r>
            <a:r>
              <a:rPr lang="en-GB" sz="2000" dirty="0" smtClean="0"/>
              <a:t>: </a:t>
            </a:r>
            <a:r>
              <a:rPr lang="ro-RO" sz="2000" dirty="0" smtClean="0"/>
              <a:t>Lisabona, Portugalia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Perioada</a:t>
            </a:r>
            <a:r>
              <a:rPr lang="en-GB" sz="2000" dirty="0" smtClean="0"/>
              <a:t>:</a:t>
            </a:r>
            <a:r>
              <a:rPr lang="en-GB" sz="2000" b="1" dirty="0" smtClean="0"/>
              <a:t> </a:t>
            </a:r>
            <a:r>
              <a:rPr lang="ro-RO" sz="2000" dirty="0" smtClean="0"/>
              <a:t>10-17 iulie 2011</a:t>
            </a:r>
            <a:endParaRPr lang="en-US" sz="2000" dirty="0" smtClean="0"/>
          </a:p>
          <a:p>
            <a:pPr algn="ctr" eaLnBrk="1" hangingPunct="1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3076" name="Picture 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114800" y="1295400"/>
            <a:ext cx="502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Mobilitate  de formare continuă Comenius: FI-2011-092-005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3515"/>
            <a:ext cx="4114800" cy="32444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14.07.2011,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oi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133600"/>
          </a:xfrm>
        </p:spPr>
        <p:txBody>
          <a:bodyPr/>
          <a:lstStyle/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Grupuri de lucru</a:t>
            </a:r>
            <a:r>
              <a:rPr lang="ro-RO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</a:t>
            </a:r>
            <a:r>
              <a:rPr lang="ro-RO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 Salomaki, Simo Koivunen, Vyron Ntegkas)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Prezentarea A Par </a:t>
            </a:r>
            <a:r>
              <a:rPr lang="ro-RO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(organizatia gazda din Portugalia)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Petrecere cu mancare europeana </a:t>
            </a:r>
            <a:r>
              <a:rPr lang="ro-RO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(fiecare participant a adus mâncăruri reprezentative din tara acestuia)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2572580" cy="205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782595"/>
            <a:ext cx="2633129" cy="2075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2560" y="4800600"/>
            <a:ext cx="2693388" cy="2057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7" descr="scan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780179"/>
            <a:ext cx="2667000" cy="20778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15.07.2011,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ineri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524000"/>
          </a:xfrm>
        </p:spPr>
        <p:txBody>
          <a:bodyPr/>
          <a:lstStyle/>
          <a:p>
            <a:pPr lvl="0"/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Vizita la Setubal </a:t>
            </a:r>
            <a:r>
              <a:rPr lang="ro-RO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(Claudia Ramos)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Learning cafe </a:t>
            </a:r>
            <a:r>
              <a:rPr lang="ro-RO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(Ulla Salomaki)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Seara portugheza: muzica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</a:t>
            </a:r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 dans portughez</a:t>
            </a:r>
            <a:r>
              <a:rPr lang="ro-RO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52800"/>
            <a:ext cx="2415049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475" y="533400"/>
            <a:ext cx="3524526" cy="198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 t="29641"/>
          <a:stretch>
            <a:fillRect/>
          </a:stretch>
        </p:blipFill>
        <p:spPr bwMode="auto">
          <a:xfrm>
            <a:off x="2590800" y="5257800"/>
            <a:ext cx="2755900" cy="160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526882" cy="198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781731"/>
            <a:ext cx="2362200" cy="20762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7" descr="scan0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16.07.2011,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âmbătă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752600"/>
          </a:xfrm>
        </p:spPr>
        <p:txBody>
          <a:bodyPr/>
          <a:lstStyle/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Exercitii de feed-back pozitiv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Evaluarea cursului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Petrecerea de ramas bun si primirea diplomelor de participare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l="12655"/>
          <a:stretch>
            <a:fillRect/>
          </a:stretch>
        </p:blipFill>
        <p:spPr bwMode="auto">
          <a:xfrm>
            <a:off x="0" y="3657600"/>
            <a:ext cx="3155577" cy="2133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3203526" cy="2372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/>
          <a:srcRect l="15569" t="29321"/>
          <a:stretch>
            <a:fillRect/>
          </a:stretch>
        </p:blipFill>
        <p:spPr bwMode="auto">
          <a:xfrm>
            <a:off x="5943600" y="4757737"/>
            <a:ext cx="3200400" cy="2100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724400"/>
            <a:ext cx="3420037" cy="2133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7" descr="scan0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17.07.2011,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uminica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219200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Plecarea participantilor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4036" name="Picture 4" descr="100_6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scan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Aceasta lucrare reflectă numai punctul de vedere al autorului şi Comisia Europeană nu e responsabilă pentru eventuala utilizare a informaţiilor pe care le conţine.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>
              <a:buNone/>
            </a:pPr>
            <a:endParaRPr lang="en-US" sz="2000" dirty="0" smtClean="0">
              <a:ea typeface="+mn-ea"/>
              <a:cs typeface="+mn-cs"/>
            </a:endParaRPr>
          </a:p>
          <a:p>
            <a:pPr lvl="2">
              <a:buNone/>
            </a:pPr>
            <a:endParaRPr lang="en-US" sz="2000" dirty="0" smtClean="0">
              <a:ea typeface="+mn-ea"/>
              <a:cs typeface="+mn-cs"/>
            </a:endParaRPr>
          </a:p>
          <a:p>
            <a:pPr lvl="2">
              <a:buNone/>
            </a:pPr>
            <a:endParaRPr lang="en-US" sz="2000" dirty="0" smtClean="0"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</a:pPr>
            <a:r>
              <a:rPr lang="ro-RO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ro-RO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Vladut Lacramioara</a:t>
            </a:r>
            <a:endParaRPr lang="en-US" b="1" dirty="0" smtClean="0"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</a:pPr>
            <a:r>
              <a:rPr lang="ro-RO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Grupul Scolar „Vasile Sav” Roman</a:t>
            </a:r>
            <a:r>
              <a:rPr lang="ro-RO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jud. Neamţ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4" name="Picture 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5240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pPr lvl="0"/>
            <a:r>
              <a:rPr lang="ro-RO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Agenţia Naţională pentru Programe Comunitare în Domeniul Educaţiei şi Formării Profesionale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o-RO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Fondul Social European, 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în baza proiectului « Schema de susţinere complementară a mobilităţilor europene a cadrelor didactice din învăţământul preuniversitar beneficiare ale Programului de Învăţare pe Tot Parcursul Vieţii (Lifelong Learning) » finanţat din Programul Operaţional Sectorial Dezvoltarea Resurselor Umane 2007-2013 cu Contractul nr.  POSDRU/3/1.3/S/4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85800" y="685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Finanţatori: 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2814637" cy="22811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91000"/>
            <a:ext cx="2733675" cy="23024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Date generale referitoare la proiect</a:t>
            </a:r>
            <a:r>
              <a:rPr lang="ro-RO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dirty="0" smtClean="0">
                <a:solidFill>
                  <a:schemeClr val="accent5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Programul: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Programul de învăţare pe tot parcursul vieţii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Sub-Programul: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Comenius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Tipul acţiunii de învăţare: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Formare continuă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Acţiunea: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Formare continuă pentru profesori şi alte categorii de personal implicat în educaţie (IST)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Nr. de referinţă: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COM-1150-CG-PT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Beneficiar grant: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Vladut Lacramioara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Valoare Grant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1965E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Instituţia beneficiarului: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Grupul Scolar "Vasile Sav" Roman, jud. Neamt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Instituţie organizatoare: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Bridges Consulting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Desfăşurare: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Lisabona, Portugalia în perioada 10-17 iulie 2011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Coordonatori:</a:t>
            </a:r>
            <a:r>
              <a:rPr lang="ro-RO" sz="18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 Salomaki, Claudia Ramos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dirty="0"/>
          </a:p>
        </p:txBody>
      </p:sp>
      <p:pic>
        <p:nvPicPr>
          <p:cNvPr id="4" name="Picture 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Descriere curs</a:t>
            </a:r>
            <a:r>
              <a:rPr lang="ro-RO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aces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curs au participat 74 de profesori din</a:t>
            </a:r>
            <a:r>
              <a:rPr lang="ro-RO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Europa: Norvegia,  Grecia, Polonia, Slovenia, Portugalia, România, Germania, Belgia, Austria, Franta, Italia, Finlanda, Croatia. Comunicarea  realizată în timpul activităţii de formare a fost îndeosebi în limba engleză, cu toate ca 50% din profesorii participanti erau romani.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Cursul s-a bazat pe rezultatele excelente ale altor cursuri Comenius, desfasurate incepînd din anul 2002 si sustinute de European Bridges Consulting.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Datorita acestui curs, profesorii vor avea posibilitatea sa aplice o multime de metode active de predare, care sa duca la cresterea nivelului de motivatie in situatii de invatare, ca de exemplu: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realizarea climatului pozitiv pentru învăţare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clarificarea scopurilor învăţării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organizarea si utilizarea resurselor învăţării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balansul dintre componentele emoţionale şi intelectuale ale învăţării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împărtăşirea emoţiilor şi gândurilor cu cei pe care îi invatam, dar nu dominarea acestora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încurajarea participanţilor la dezvoltarea de proiecte Comenius.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dirty="0"/>
          </a:p>
        </p:txBody>
      </p:sp>
      <p:pic>
        <p:nvPicPr>
          <p:cNvPr id="4" name="Picture 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6781800" cy="28956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Programul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activitatilor</a:t>
            </a:r>
            <a:r>
              <a:rPr lang="en-US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cursului</a:t>
            </a:r>
            <a:endParaRPr lang="en-US" sz="3600" dirty="0"/>
          </a:p>
        </p:txBody>
      </p:sp>
      <p:pic>
        <p:nvPicPr>
          <p:cNvPr id="5" name="Picture 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2362200" cy="21071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4267200"/>
            <a:ext cx="3001945" cy="24354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246429"/>
            <a:ext cx="2828925" cy="24433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3400"/>
            <a:ext cx="2514601" cy="20568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7" cstate="print"/>
          <a:srcRect l="21212" r="18182"/>
          <a:stretch>
            <a:fillRect/>
          </a:stretch>
        </p:blipFill>
        <p:spPr bwMode="auto">
          <a:xfrm>
            <a:off x="3657600" y="4343400"/>
            <a:ext cx="1982398" cy="2306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685800"/>
            <a:ext cx="2681810" cy="182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10.07.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11,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uminica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ro-RO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Conferința de deschidere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 Salomaki -FI, Claudia Ramos, Ester Rosa, Eugenia Lopez, Patricia Sampaio, Carlos Teixeira-PT, Vyron Ntegkas-GR, Kornel Rostas-HU, Simo Koivunen, Anniina Koski, Tommi Lehtovirta-FI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Exerciții de cunoaștere a participanților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 Salomaki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Exerciții de formare a grupurilor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 Salomaki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Prezentarea implementării metodelor active în Grecia și Portugalia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o-RO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Claudia Ramos,Vyron Ntegkas)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95800"/>
            <a:ext cx="1952625" cy="17417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95800"/>
            <a:ext cx="1782518" cy="17417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95800"/>
            <a:ext cx="1708246" cy="16890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495800"/>
            <a:ext cx="1720226" cy="16842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 descr="scan0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11.07.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11,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Exerciții de încredere și siguranță personala 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</a:t>
            </a:r>
            <a:r>
              <a:rPr lang="ro-RO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 Salomaki, Claudia Ramos, Ester Rosa, Eugenia Lopez, Vyron Ntegkas, Kornel Rostas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Art workshop, introducere în benzile desenate 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(Comic Script) ( </a:t>
            </a:r>
            <a:r>
              <a:rPr lang="ro-RO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 Koivunen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Lecții în medii de învățare activa 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(conferință și exerciții)( </a:t>
            </a:r>
            <a:r>
              <a:rPr lang="ro-RO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 Salomaki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Motivație, Emoție și Cunoaștere 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(lectura și exerciții)( </a:t>
            </a:r>
            <a:r>
              <a:rPr lang="ro-RO" sz="1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 Salomaki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Cina cu cântece din repertoriul internațional </a:t>
            </a:r>
            <a:r>
              <a:rPr lang="ro-RO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(carte de cântece)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429000"/>
            <a:ext cx="3848332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3970079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7" descr="scan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396049"/>
            <a:ext cx="4267200" cy="34619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373182"/>
            <a:ext cx="4419600" cy="34848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3371794"/>
            <a:ext cx="4191000" cy="3486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3006" y="3429000"/>
            <a:ext cx="4230994" cy="3429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3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3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3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3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352800"/>
            <a:ext cx="5015521" cy="3505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12.07.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11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05000"/>
          </a:xfrm>
        </p:spPr>
        <p:txBody>
          <a:bodyPr/>
          <a:lstStyle/>
          <a:p>
            <a:r>
              <a:rPr lang="ro-RO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Deschiderea zilei- Vera Caeiro si Rui Gato 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(Portughese National Agency)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Integrating Art Workshop 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(Comic Strips, Muzica si animatie)( </a:t>
            </a:r>
            <a:r>
              <a:rPr lang="ro-RO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 Koivunen, Eugenia Lopez)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Workshop si cina pe plaja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42515" cy="41180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7" descr="scan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6781" y="0"/>
            <a:ext cx="4107219" cy="3505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0"/>
            <a:ext cx="5736371" cy="3505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1762" y="3395238"/>
            <a:ext cx="4552238" cy="3462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13.07.2011,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iercuri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/>
          <a:lstStyle/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Integrating Art Workshop </a:t>
            </a:r>
            <a:r>
              <a:rPr lang="ro-RO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Dans si Matematica, Educatie pentru sanatate)(</a:t>
            </a:r>
            <a:r>
              <a:rPr lang="ro-RO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Anniina Koski, Ulla Salomaki)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Vizita la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</a:t>
            </a:r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coala portugheza-prezentarea sistemului educational portughez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o-RO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Vizitând Lisabona: arta și cultura portugheza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85493"/>
            <a:ext cx="3276600" cy="27725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7" descr="scan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38600"/>
            <a:ext cx="4113305" cy="281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038600"/>
            <a:ext cx="3568923" cy="281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052004"/>
            <a:ext cx="4114800" cy="2805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8389" y="4038601"/>
            <a:ext cx="4035611" cy="281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3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3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3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3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954</TotalTime>
  <Words>675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Pixel</vt:lpstr>
      <vt:lpstr>            Action Methods Improving  Motivation and Quality in the Learning Environments         </vt:lpstr>
      <vt:lpstr>Slide 2</vt:lpstr>
      <vt:lpstr>Date generale referitoare la proiect: </vt:lpstr>
      <vt:lpstr>Descriere curs: </vt:lpstr>
      <vt:lpstr>Programul activitatilor cursului</vt:lpstr>
      <vt:lpstr>10.07.2011, Duminica</vt:lpstr>
      <vt:lpstr>11.07.2011, Luni</vt:lpstr>
      <vt:lpstr>12.07.2011, Marti</vt:lpstr>
      <vt:lpstr>13.07.2011, Miercuri</vt:lpstr>
      <vt:lpstr>14.07.2011, Joi </vt:lpstr>
      <vt:lpstr>15.07.2011, Vineri</vt:lpstr>
      <vt:lpstr>16.07.2011, Sâmbătă</vt:lpstr>
      <vt:lpstr>17.07.2011, Duminica </vt:lpstr>
      <vt:lpstr>Slide 14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 European In-Service Teacher Training Course  on  Group Dynamics and Social Skills in the Classroom  </dc:title>
  <dc:subject/>
  <dc:creator>egyptian hak</dc:creator>
  <cp:keywords/>
  <dc:description/>
  <cp:lastModifiedBy>nicoleta</cp:lastModifiedBy>
  <cp:revision>80</cp:revision>
  <dcterms:created xsi:type="dcterms:W3CDTF">2009-05-06T18:43:14Z</dcterms:created>
  <dcterms:modified xsi:type="dcterms:W3CDTF">2011-09-18T10:27:12Z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TC102862171033</vt:lpwstr>
  </property>
</Properties>
</file>